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1"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27AE77-0034-48BD-B407-2CAE247C06C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4426EF43-9549-4965-9FDC-BA37D204E5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C076D81D-0954-43DC-861B-9B99B3346C77}"/>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5" name="Нижний колонтитул 4">
            <a:extLst>
              <a:ext uri="{FF2B5EF4-FFF2-40B4-BE49-F238E27FC236}">
                <a16:creationId xmlns:a16="http://schemas.microsoft.com/office/drawing/2014/main" id="{EB8492AB-9439-48A2-AC36-D96C5518AC7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905020F-5515-4CD5-BD0C-B3ABED4AB6E5}"/>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3680451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83B01E-0DED-4268-897D-69A7C0E7AC9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133A4D0B-9820-444D-8738-9DFB17FE286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7699EC4-D058-4C6B-97EE-F294FF4CA4EB}"/>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5" name="Нижний колонтитул 4">
            <a:extLst>
              <a:ext uri="{FF2B5EF4-FFF2-40B4-BE49-F238E27FC236}">
                <a16:creationId xmlns:a16="http://schemas.microsoft.com/office/drawing/2014/main" id="{941032BD-A6BB-42FD-82A8-10B1426AB73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EB908F1-AB35-455B-92C5-FE36ACF247F4}"/>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3920323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F6D1935-CB86-4265-8D44-71C8C8210C7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477DA801-15B8-4B5D-BDEE-DD6398E82057}"/>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33A1A2C-EA51-4787-AA6E-8A178A20843C}"/>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5" name="Нижний колонтитул 4">
            <a:extLst>
              <a:ext uri="{FF2B5EF4-FFF2-40B4-BE49-F238E27FC236}">
                <a16:creationId xmlns:a16="http://schemas.microsoft.com/office/drawing/2014/main" id="{A3047131-E8E0-41A0-9D67-A9E38CB31DA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8236895-8C60-4E27-9069-7E1F8873C480}"/>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261206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0BFA03-37A2-4E75-AB29-9F38D795CBD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766E524-6C18-4359-B157-DE6E8A879A1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D1022BD-881B-4E41-9EA1-ED28D750D7F2}"/>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5" name="Нижний колонтитул 4">
            <a:extLst>
              <a:ext uri="{FF2B5EF4-FFF2-40B4-BE49-F238E27FC236}">
                <a16:creationId xmlns:a16="http://schemas.microsoft.com/office/drawing/2014/main" id="{1407A0F0-35EE-43CB-ACA1-DFF0E01E28A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2DA645A-9AD0-4B6B-81E7-7010F37DBE9E}"/>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199314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745FDC-0A5B-40B4-9F27-6546C5C1B51E}"/>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00D0122-A45D-458C-BC51-A3AE7A1B9B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DA159321-0CFD-4F16-BC82-3D677BEE86EE}"/>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5" name="Нижний колонтитул 4">
            <a:extLst>
              <a:ext uri="{FF2B5EF4-FFF2-40B4-BE49-F238E27FC236}">
                <a16:creationId xmlns:a16="http://schemas.microsoft.com/office/drawing/2014/main" id="{765F9E06-DB73-496D-A3F4-666FA14A2AD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BB08BD5-C228-48A8-A2C5-89B02B8EA87B}"/>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2851231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138047-0785-426E-B3BE-821F74F6C53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ACC2C088-07A1-4432-9B50-6D3E28793D6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255FC790-A22C-409E-935F-0049A9144F98}"/>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6FC0C61A-CDA5-4647-9246-1DF1DE86931C}"/>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6" name="Нижний колонтитул 5">
            <a:extLst>
              <a:ext uri="{FF2B5EF4-FFF2-40B4-BE49-F238E27FC236}">
                <a16:creationId xmlns:a16="http://schemas.microsoft.com/office/drawing/2014/main" id="{E94E0706-5EA7-4FAC-B805-458A241E47D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98C9BF2-CDB4-48E0-9EFF-DF80D96AFEF4}"/>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2154381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53D3FB-9566-4B04-BF32-C5EBCD0D3EAB}"/>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F234B748-C190-4AE8-9CCC-2158E33C64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B62B874-5F9C-47EE-89F7-5513959AEA8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BE7EC7C-9960-437C-803F-5915D74A72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A1D1117-15FE-44A1-9D6D-74FF4A10186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894DEBE-C50E-49E2-8305-1B03D586F6BB}"/>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8" name="Нижний колонтитул 7">
            <a:extLst>
              <a:ext uri="{FF2B5EF4-FFF2-40B4-BE49-F238E27FC236}">
                <a16:creationId xmlns:a16="http://schemas.microsoft.com/office/drawing/2014/main" id="{7019B31B-2E75-49A5-9BD2-26DF32C17742}"/>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D1140378-3B81-4C5F-BE1D-25AD1197770E}"/>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976992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A04EF5-F4D0-433B-881E-73A1AA9E739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2C668D24-0017-4391-A560-12629FF12614}"/>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4" name="Нижний колонтитул 3">
            <a:extLst>
              <a:ext uri="{FF2B5EF4-FFF2-40B4-BE49-F238E27FC236}">
                <a16:creationId xmlns:a16="http://schemas.microsoft.com/office/drawing/2014/main" id="{84842645-8594-423F-ABEE-89A315E165B6}"/>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2C02F1E4-2CE5-4FC8-80C6-047E212CF004}"/>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112503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2EED693-649B-4497-B2C3-252613484E91}"/>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3" name="Нижний колонтитул 2">
            <a:extLst>
              <a:ext uri="{FF2B5EF4-FFF2-40B4-BE49-F238E27FC236}">
                <a16:creationId xmlns:a16="http://schemas.microsoft.com/office/drawing/2014/main" id="{230A4443-5864-4E8C-9F1F-AF0C77FD4E7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381619D9-FA69-409F-B3DC-8CDC3E553552}"/>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2205999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EE2926-CDFB-4447-B648-92F346A6F53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D7C02292-6FC7-4330-83DF-F9C2ACEB03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A0B05F02-FF53-49E1-8E92-7C59788424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BADD92A-140A-450D-AFBB-320E2100AB85}"/>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6" name="Нижний колонтитул 5">
            <a:extLst>
              <a:ext uri="{FF2B5EF4-FFF2-40B4-BE49-F238E27FC236}">
                <a16:creationId xmlns:a16="http://schemas.microsoft.com/office/drawing/2014/main" id="{5F93452F-EF93-4869-9AFF-119ECF6637F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8291E60-1A1C-42F3-BE30-EE00B32FB83B}"/>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216992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1C2C1C-37FB-478E-9701-811E9245E87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4361578B-E359-426C-81B4-2C8097AA48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27E327A-2E3C-430D-BE79-DA7A4D4B0F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C681643-EE56-42D8-8944-D3D8AF6D4DA8}"/>
              </a:ext>
            </a:extLst>
          </p:cNvPr>
          <p:cNvSpPr>
            <a:spLocks noGrp="1"/>
          </p:cNvSpPr>
          <p:nvPr>
            <p:ph type="dt" sz="half" idx="10"/>
          </p:nvPr>
        </p:nvSpPr>
        <p:spPr/>
        <p:txBody>
          <a:bodyPr/>
          <a:lstStyle/>
          <a:p>
            <a:fld id="{5DF6B1AD-B805-475A-889A-16DD127A732C}" type="datetimeFigureOut">
              <a:rPr lang="ru-RU" smtClean="0"/>
              <a:t>03.10.2024</a:t>
            </a:fld>
            <a:endParaRPr lang="ru-RU"/>
          </a:p>
        </p:txBody>
      </p:sp>
      <p:sp>
        <p:nvSpPr>
          <p:cNvPr id="6" name="Нижний колонтитул 5">
            <a:extLst>
              <a:ext uri="{FF2B5EF4-FFF2-40B4-BE49-F238E27FC236}">
                <a16:creationId xmlns:a16="http://schemas.microsoft.com/office/drawing/2014/main" id="{3E2508AB-4892-412E-845B-C31DC3474BF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6FB6F69-978D-44FA-9A53-3AF3385DB73C}"/>
              </a:ext>
            </a:extLst>
          </p:cNvPr>
          <p:cNvSpPr>
            <a:spLocks noGrp="1"/>
          </p:cNvSpPr>
          <p:nvPr>
            <p:ph type="sldNum" sz="quarter" idx="12"/>
          </p:nvPr>
        </p:nvSpPr>
        <p:spPr/>
        <p:txBody>
          <a:bodyPr/>
          <a:lstStyle/>
          <a:p>
            <a:fld id="{3BE99887-ABA0-45A5-8EFB-5BBFD2BAB7E7}" type="slidenum">
              <a:rPr lang="ru-RU" smtClean="0"/>
              <a:t>‹#›</a:t>
            </a:fld>
            <a:endParaRPr lang="ru-RU"/>
          </a:p>
        </p:txBody>
      </p:sp>
    </p:spTree>
    <p:extLst>
      <p:ext uri="{BB962C8B-B14F-4D97-AF65-F5344CB8AC3E}">
        <p14:creationId xmlns:p14="http://schemas.microsoft.com/office/powerpoint/2010/main" val="117619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0AB4F2-0287-4A6C-9649-B161361DF1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CA24D9A6-47C5-43E2-9072-BB16631357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6F9ED82-3E4E-4B5A-9476-EA34AD0104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6B1AD-B805-475A-889A-16DD127A732C}" type="datetimeFigureOut">
              <a:rPr lang="ru-RU" smtClean="0"/>
              <a:t>03.10.2024</a:t>
            </a:fld>
            <a:endParaRPr lang="ru-RU"/>
          </a:p>
        </p:txBody>
      </p:sp>
      <p:sp>
        <p:nvSpPr>
          <p:cNvPr id="5" name="Нижний колонтитул 4">
            <a:extLst>
              <a:ext uri="{FF2B5EF4-FFF2-40B4-BE49-F238E27FC236}">
                <a16:creationId xmlns:a16="http://schemas.microsoft.com/office/drawing/2014/main" id="{841A6C9B-13D0-4440-AFAB-895AC6CDC0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95E7A3B-7F81-49B2-80AC-6982323919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E99887-ABA0-45A5-8EFB-5BBFD2BAB7E7}" type="slidenum">
              <a:rPr lang="ru-RU" smtClean="0"/>
              <a:t>‹#›</a:t>
            </a:fld>
            <a:endParaRPr lang="ru-RU"/>
          </a:p>
        </p:txBody>
      </p:sp>
    </p:spTree>
    <p:extLst>
      <p:ext uri="{BB962C8B-B14F-4D97-AF65-F5344CB8AC3E}">
        <p14:creationId xmlns:p14="http://schemas.microsoft.com/office/powerpoint/2010/main" val="1957793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p4ec.org.ua/upload/education/library/1513689573.pdf" TargetMode="External"/><Relationship Id="rId2" Type="http://schemas.openxmlformats.org/officeDocument/2006/relationships/hyperlink" Target="http://www.p4ec.org.ua/upload/education/library/1513689511.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FC8FA-1B25-4B95-BDB0-86CF7AC0AFE0}"/>
              </a:ext>
            </a:extLst>
          </p:cNvPr>
          <p:cNvSpPr>
            <a:spLocks noGrp="1"/>
          </p:cNvSpPr>
          <p:nvPr>
            <p:ph type="ctrTitle"/>
          </p:nvPr>
        </p:nvSpPr>
        <p:spPr>
          <a:xfrm>
            <a:off x="1524000" y="1122363"/>
            <a:ext cx="9144000" cy="2517482"/>
          </a:xfrm>
        </p:spPr>
        <p:txBody>
          <a:bodyPr>
            <a:noAutofit/>
          </a:bodyPr>
          <a:lstStyle/>
          <a:p>
            <a:r>
              <a:rPr lang="uk-UA" b="1" dirty="0">
                <a:solidFill>
                  <a:schemeClr val="accent1">
                    <a:lumMod val="75000"/>
                  </a:schemeClr>
                </a:solidFill>
              </a:rPr>
              <a:t>Основи соціальної роботи з батьками </a:t>
            </a:r>
            <a:br>
              <a:rPr lang="uk-UA" b="1" dirty="0">
                <a:solidFill>
                  <a:schemeClr val="accent1">
                    <a:lumMod val="75000"/>
                  </a:schemeClr>
                </a:solidFill>
              </a:rPr>
            </a:br>
            <a:r>
              <a:rPr lang="uk-UA" b="1" dirty="0">
                <a:solidFill>
                  <a:schemeClr val="accent1">
                    <a:lumMod val="75000"/>
                  </a:schemeClr>
                </a:solidFill>
              </a:rPr>
              <a:t>(соціально вразливі сім’ї)</a:t>
            </a:r>
            <a:endParaRPr lang="ru-RU" b="1" dirty="0">
              <a:solidFill>
                <a:schemeClr val="accent1">
                  <a:lumMod val="75000"/>
                </a:schemeClr>
              </a:solidFill>
            </a:endParaRPr>
          </a:p>
        </p:txBody>
      </p:sp>
    </p:spTree>
    <p:extLst>
      <p:ext uri="{BB962C8B-B14F-4D97-AF65-F5344CB8AC3E}">
        <p14:creationId xmlns:p14="http://schemas.microsoft.com/office/powerpoint/2010/main" val="117854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B7627D1-64E7-4F75-8F1B-6B30504DB4E4}"/>
              </a:ext>
            </a:extLst>
          </p:cNvPr>
          <p:cNvSpPr>
            <a:spLocks noGrp="1"/>
          </p:cNvSpPr>
          <p:nvPr>
            <p:ph idx="1"/>
          </p:nvPr>
        </p:nvSpPr>
        <p:spPr>
          <a:xfrm>
            <a:off x="838200" y="790113"/>
            <a:ext cx="10515600" cy="5386850"/>
          </a:xfrm>
        </p:spPr>
        <p:txBody>
          <a:bodyPr/>
          <a:lstStyle/>
          <a:p>
            <a:pPr marL="0" indent="0">
              <a:buNone/>
            </a:pPr>
            <a:endParaRPr lang="ru-RU" dirty="0"/>
          </a:p>
          <a:p>
            <a:pPr marL="0" indent="0" algn="just">
              <a:buNone/>
            </a:pPr>
            <a:r>
              <a:rPr lang="ru-RU" dirty="0"/>
              <a:t>   </a:t>
            </a:r>
            <a:r>
              <a:rPr lang="uk-UA" sz="3200" dirty="0"/>
              <a:t>Батькам, яких поглинула бізнесова діяльність, необхідно довести, що такий стиль виховання дитини в сім'ї робить її самотньою, </a:t>
            </a:r>
            <a:r>
              <a:rPr lang="uk-UA" sz="3200" dirty="0" err="1"/>
              <a:t>емоційно</a:t>
            </a:r>
            <a:r>
              <a:rPr lang="uk-UA" sz="3200" dirty="0"/>
              <a:t> нестійкою та ін. Таким дітям і в дорослому житті, напевне, буде непросто. Тому батькам варто подумати про адаптацію їх до реального життя, про недоцільність перекладання відповідальності за виховання дітей на вчителів, репетиторів. Дитині більше потрібен емоційний зв'язок саме з батьками, їхня безпосередня участь у житті дитини важливіша, ніж машина, охорона і прислуга. </a:t>
            </a:r>
          </a:p>
        </p:txBody>
      </p:sp>
    </p:spTree>
    <p:extLst>
      <p:ext uri="{BB962C8B-B14F-4D97-AF65-F5344CB8AC3E}">
        <p14:creationId xmlns:p14="http://schemas.microsoft.com/office/powerpoint/2010/main" val="2238260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083912B-3C7A-46CA-ADDB-3FF735E14B37}"/>
              </a:ext>
            </a:extLst>
          </p:cNvPr>
          <p:cNvSpPr>
            <a:spLocks noGrp="1"/>
          </p:cNvSpPr>
          <p:nvPr>
            <p:ph idx="1"/>
          </p:nvPr>
        </p:nvSpPr>
        <p:spPr>
          <a:xfrm>
            <a:off x="838200" y="612559"/>
            <a:ext cx="10515600" cy="5564404"/>
          </a:xfrm>
        </p:spPr>
        <p:txBody>
          <a:bodyPr>
            <a:normAutofit/>
          </a:bodyPr>
          <a:lstStyle/>
          <a:p>
            <a:pPr marL="0" indent="0" algn="just">
              <a:buNone/>
            </a:pPr>
            <a:r>
              <a:rPr lang="ru-RU" sz="4000" dirty="0"/>
              <a:t>   </a:t>
            </a:r>
            <a:r>
              <a:rPr lang="uk-UA" sz="4000" dirty="0"/>
              <a:t>Відвідування сім'ї може мати різну мету: загальне ознайомлення з умовами життя, встановлення єдиних вимог школи і сім'ї до учня, допомога в організації режиму, обговорення з батьками відхилень у поведінці дитини і вжиття необхідних заходів щодо їх запобігання та подолання, залучення батьків до участі в роботі школи, вивчення досвіду виховання в сім'ї та ін. </a:t>
            </a:r>
          </a:p>
        </p:txBody>
      </p:sp>
    </p:spTree>
    <p:extLst>
      <p:ext uri="{BB962C8B-B14F-4D97-AF65-F5344CB8AC3E}">
        <p14:creationId xmlns:p14="http://schemas.microsoft.com/office/powerpoint/2010/main" val="4119574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A3FBA48-74EE-4BED-9C7D-0DF8CDD120FB}"/>
              </a:ext>
            </a:extLst>
          </p:cNvPr>
          <p:cNvSpPr>
            <a:spLocks noGrp="1"/>
          </p:cNvSpPr>
          <p:nvPr>
            <p:ph idx="1"/>
          </p:nvPr>
        </p:nvSpPr>
        <p:spPr>
          <a:xfrm>
            <a:off x="838200" y="612559"/>
            <a:ext cx="10515600" cy="5564404"/>
          </a:xfrm>
        </p:spPr>
        <p:txBody>
          <a:bodyPr>
            <a:normAutofit/>
          </a:bodyPr>
          <a:lstStyle/>
          <a:p>
            <a:pPr marL="0" indent="0" algn="just">
              <a:buNone/>
            </a:pPr>
            <a:r>
              <a:rPr lang="uk-UA" sz="4000" dirty="0"/>
              <a:t>   </a:t>
            </a:r>
          </a:p>
          <a:p>
            <a:pPr marL="0" indent="0" algn="just">
              <a:buNone/>
            </a:pPr>
            <a:r>
              <a:rPr lang="uk-UA" sz="4000" dirty="0"/>
              <a:t>Перш ніж відвідати родину, треба мати початкові відомості про неї та її зв'язки зі школою (особиста справа учня, класний журнал, бесіди з учителями, з самим учнем), відтак з'ясувати основні дані про самого учня, його успішність, поведінку, стосунки з учителями, товаришами. </a:t>
            </a:r>
          </a:p>
        </p:txBody>
      </p:sp>
    </p:spTree>
    <p:extLst>
      <p:ext uri="{BB962C8B-B14F-4D97-AF65-F5344CB8AC3E}">
        <p14:creationId xmlns:p14="http://schemas.microsoft.com/office/powerpoint/2010/main" val="1930146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833203C-8013-405E-868D-73E3E4D7ABE4}"/>
              </a:ext>
            </a:extLst>
          </p:cNvPr>
          <p:cNvSpPr>
            <a:spLocks noGrp="1"/>
          </p:cNvSpPr>
          <p:nvPr>
            <p:ph idx="1"/>
          </p:nvPr>
        </p:nvSpPr>
        <p:spPr>
          <a:xfrm>
            <a:off x="97654" y="381740"/>
            <a:ext cx="11851690" cy="6258757"/>
          </a:xfrm>
        </p:spPr>
        <p:txBody>
          <a:bodyPr>
            <a:normAutofit/>
          </a:bodyPr>
          <a:lstStyle/>
          <a:p>
            <a:pPr marL="0" indent="0" algn="just">
              <a:buNone/>
            </a:pPr>
            <a:r>
              <a:rPr lang="ru-RU" dirty="0"/>
              <a:t>   </a:t>
            </a:r>
            <a:r>
              <a:rPr lang="uk-UA" sz="3200" dirty="0"/>
              <a:t>Успіх відвідування сім'ї залежить не лише від сумлінної підготовки, а й від поведінки соціального педагога. З самого початку зустрічі з батьками необхідно створити атмосферу довіри і доброзичливості. В сім'ях, які не мають систематичного зв'язку зі школою, такий візит розглядають як сигнал біди, батьки насторожуються, готуються до захисту дитини. Тому, завітавши в сім'ю, слід одразу ж "зняти" будь-яку настороженість батьків. Бесіду про дітей починають з позитивних сторін їх характеру і поведінки. Залучаючи батьків до бесіди, поступово переходять до обговорення негативного у поведінці учня. Свої судження про нього слід висловлювати спокійно, </a:t>
            </a:r>
            <a:r>
              <a:rPr lang="uk-UA" sz="3200" dirty="0" err="1"/>
              <a:t>тактовно</a:t>
            </a:r>
            <a:r>
              <a:rPr lang="uk-UA" sz="3200" dirty="0"/>
              <a:t>, наводячи незаперечні докази і уважно слухаючи пояснення батьків, розробити спільний план дій школи і сім'ї, домовитися про взаємне інформування про досягнуті успіхи й труднощі.</a:t>
            </a:r>
          </a:p>
        </p:txBody>
      </p:sp>
    </p:spTree>
    <p:extLst>
      <p:ext uri="{BB962C8B-B14F-4D97-AF65-F5344CB8AC3E}">
        <p14:creationId xmlns:p14="http://schemas.microsoft.com/office/powerpoint/2010/main" val="836178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064FD23-131F-41A8-9548-DF3138B08897}"/>
              </a:ext>
            </a:extLst>
          </p:cNvPr>
          <p:cNvSpPr>
            <a:spLocks noGrp="1"/>
          </p:cNvSpPr>
          <p:nvPr>
            <p:ph idx="1"/>
          </p:nvPr>
        </p:nvSpPr>
        <p:spPr>
          <a:xfrm>
            <a:off x="275207" y="506027"/>
            <a:ext cx="11798423" cy="5670936"/>
          </a:xfrm>
        </p:spPr>
        <p:txBody>
          <a:bodyPr/>
          <a:lstStyle/>
          <a:p>
            <a:pPr marL="0" indent="0">
              <a:buNone/>
            </a:pPr>
            <a:r>
              <a:rPr lang="uk-UA" sz="3600" dirty="0">
                <a:solidFill>
                  <a:schemeClr val="accent1">
                    <a:lumMod val="75000"/>
                  </a:schemeClr>
                </a:solidFill>
              </a:rPr>
              <a:t>Навчальний посібник «Соціальна робота з вразливими сім’ями та дітьми»</a:t>
            </a:r>
          </a:p>
          <a:p>
            <a:pPr marL="0" indent="0">
              <a:buNone/>
            </a:pPr>
            <a:r>
              <a:rPr lang="uk-UA" sz="3600" dirty="0"/>
              <a:t>Частина1 </a:t>
            </a:r>
            <a:r>
              <a:rPr lang="uk-UA" sz="3600" dirty="0">
                <a:hlinkClick r:id="rId2"/>
              </a:rPr>
              <a:t>http://www.p4ec.org.ua/upload/education/library/1513689511.pdf</a:t>
            </a:r>
            <a:endParaRPr lang="uk-UA" sz="3600" dirty="0"/>
          </a:p>
          <a:p>
            <a:pPr marL="0" indent="0">
              <a:buNone/>
            </a:pPr>
            <a:endParaRPr lang="uk-UA" sz="3600" dirty="0"/>
          </a:p>
          <a:p>
            <a:pPr marL="0" indent="0">
              <a:buNone/>
            </a:pPr>
            <a:r>
              <a:rPr lang="uk-UA" sz="3600" dirty="0"/>
              <a:t>Частина2  </a:t>
            </a:r>
            <a:r>
              <a:rPr lang="uk-UA" sz="3600" dirty="0">
                <a:hlinkClick r:id="rId3"/>
              </a:rPr>
              <a:t>http://www.p4ec.org.ua/upload/education/library/1513689573.pdf</a:t>
            </a:r>
            <a:endParaRPr lang="uk-UA" sz="3600" dirty="0"/>
          </a:p>
          <a:p>
            <a:pPr marL="0" indent="0">
              <a:buNone/>
            </a:pPr>
            <a:endParaRPr lang="uk-UA" sz="3600" dirty="0"/>
          </a:p>
          <a:p>
            <a:endParaRPr lang="ru-RU" dirty="0"/>
          </a:p>
        </p:txBody>
      </p:sp>
    </p:spTree>
    <p:extLst>
      <p:ext uri="{BB962C8B-B14F-4D97-AF65-F5344CB8AC3E}">
        <p14:creationId xmlns:p14="http://schemas.microsoft.com/office/powerpoint/2010/main" val="1377446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F1B7B1B-7B39-414C-84D2-1E2D5314F1E2}"/>
              </a:ext>
            </a:extLst>
          </p:cNvPr>
          <p:cNvSpPr>
            <a:spLocks noGrp="1"/>
          </p:cNvSpPr>
          <p:nvPr>
            <p:ph idx="1"/>
          </p:nvPr>
        </p:nvSpPr>
        <p:spPr>
          <a:xfrm>
            <a:off x="838200" y="701336"/>
            <a:ext cx="10515600" cy="5475627"/>
          </a:xfrm>
        </p:spPr>
        <p:txBody>
          <a:bodyPr/>
          <a:lstStyle/>
          <a:p>
            <a:pPr marL="0" indent="0" algn="ctr">
              <a:buNone/>
            </a:pPr>
            <a:endParaRPr lang="uk-UA" dirty="0"/>
          </a:p>
          <a:p>
            <a:pPr marL="0" indent="0" algn="ctr">
              <a:buNone/>
            </a:pPr>
            <a:endParaRPr lang="uk-UA" dirty="0"/>
          </a:p>
          <a:p>
            <a:pPr marL="0" indent="0" algn="ctr">
              <a:buNone/>
            </a:pPr>
            <a:endParaRPr lang="uk-UA" dirty="0"/>
          </a:p>
          <a:p>
            <a:pPr marL="0" indent="0" algn="ctr">
              <a:buNone/>
            </a:pPr>
            <a:r>
              <a:rPr lang="uk-UA" sz="6600" b="1" dirty="0">
                <a:solidFill>
                  <a:schemeClr val="accent1">
                    <a:lumMod val="75000"/>
                  </a:schemeClr>
                </a:solidFill>
              </a:rPr>
              <a:t>Робота в групах</a:t>
            </a:r>
            <a:endParaRPr lang="ru-RU" sz="6600" b="1" dirty="0">
              <a:solidFill>
                <a:schemeClr val="accent1">
                  <a:lumMod val="75000"/>
                </a:schemeClr>
              </a:solidFill>
            </a:endParaRPr>
          </a:p>
        </p:txBody>
      </p:sp>
    </p:spTree>
    <p:extLst>
      <p:ext uri="{BB962C8B-B14F-4D97-AF65-F5344CB8AC3E}">
        <p14:creationId xmlns:p14="http://schemas.microsoft.com/office/powerpoint/2010/main" val="42582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F2DA683-7340-47AB-94F6-3EC2EDDDC092}"/>
              </a:ext>
            </a:extLst>
          </p:cNvPr>
          <p:cNvSpPr>
            <a:spLocks noGrp="1"/>
          </p:cNvSpPr>
          <p:nvPr>
            <p:ph idx="1"/>
          </p:nvPr>
        </p:nvSpPr>
        <p:spPr>
          <a:xfrm>
            <a:off x="838200" y="523783"/>
            <a:ext cx="10515600" cy="5653180"/>
          </a:xfrm>
        </p:spPr>
        <p:txBody>
          <a:bodyPr/>
          <a:lstStyle/>
          <a:p>
            <a:pPr marL="0" indent="0">
              <a:buNone/>
            </a:pPr>
            <a:r>
              <a:rPr lang="ru-RU" dirty="0"/>
              <a:t>    </a:t>
            </a:r>
            <a:r>
              <a:rPr lang="uk-UA" sz="3600" u="sng" dirty="0"/>
              <a:t>Батьки досить добре справляються зі своїми обов’язками. </a:t>
            </a:r>
          </a:p>
          <a:p>
            <a:pPr marL="0" indent="0" algn="just">
              <a:buNone/>
            </a:pPr>
            <a:r>
              <a:rPr lang="uk-UA" sz="3600" dirty="0"/>
              <a:t>На цій стадії розпочинається втручання (додаткові послуги з підтримки сім’ї): консультування, послуги денного центру, допомога у працевлаштуванні, отриманні мінімальних державних допомог;  навчання батьківських навичок; створення груп взаємодопомоги; влаштування дитини в іншу сім’ю на тимчасову опіку, щоб біологічні батьки змогли відпочити або пройти  реабілітацію тощо. </a:t>
            </a:r>
          </a:p>
        </p:txBody>
      </p:sp>
    </p:spTree>
    <p:extLst>
      <p:ext uri="{BB962C8B-B14F-4D97-AF65-F5344CB8AC3E}">
        <p14:creationId xmlns:p14="http://schemas.microsoft.com/office/powerpoint/2010/main" val="4069288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AE9F312-777F-4804-9AEE-1CF4F4C4F41B}"/>
              </a:ext>
            </a:extLst>
          </p:cNvPr>
          <p:cNvSpPr>
            <a:spLocks noGrp="1"/>
          </p:cNvSpPr>
          <p:nvPr>
            <p:ph idx="1"/>
          </p:nvPr>
        </p:nvSpPr>
        <p:spPr>
          <a:xfrm>
            <a:off x="838200" y="488272"/>
            <a:ext cx="10515600" cy="5688691"/>
          </a:xfrm>
        </p:spPr>
        <p:txBody>
          <a:bodyPr>
            <a:normAutofit/>
          </a:bodyPr>
          <a:lstStyle/>
          <a:p>
            <a:pPr marL="0" indent="0" algn="just">
              <a:buNone/>
            </a:pPr>
            <a:r>
              <a:rPr lang="uk-UA" sz="4800" dirty="0"/>
              <a:t> </a:t>
            </a:r>
            <a:r>
              <a:rPr lang="uk-UA" sz="4800" u="sng" dirty="0"/>
              <a:t>Пограничне виконання батьками своїх обов’язків.</a:t>
            </a:r>
          </a:p>
          <a:p>
            <a:pPr marL="0" indent="0" algn="just">
              <a:buNone/>
            </a:pPr>
            <a:r>
              <a:rPr lang="uk-UA" sz="4800" dirty="0"/>
              <a:t> Втручання набуває серйозних ознак: доступ до вищенаведених послуг плюс посилений нагляд з боку соціального працівника і розроблення плану роботи із сім’єю та дитиною з метою покращення ситуації.</a:t>
            </a:r>
          </a:p>
        </p:txBody>
      </p:sp>
    </p:spTree>
    <p:extLst>
      <p:ext uri="{BB962C8B-B14F-4D97-AF65-F5344CB8AC3E}">
        <p14:creationId xmlns:p14="http://schemas.microsoft.com/office/powerpoint/2010/main" val="2748547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1FD4985-7EB2-45CA-A94A-8959768C5992}"/>
              </a:ext>
            </a:extLst>
          </p:cNvPr>
          <p:cNvSpPr>
            <a:spLocks noGrp="1"/>
          </p:cNvSpPr>
          <p:nvPr>
            <p:ph idx="1"/>
          </p:nvPr>
        </p:nvSpPr>
        <p:spPr>
          <a:xfrm>
            <a:off x="838200" y="230819"/>
            <a:ext cx="10515600" cy="6036816"/>
          </a:xfrm>
        </p:spPr>
        <p:txBody>
          <a:bodyPr>
            <a:normAutofit lnSpcReduction="10000"/>
          </a:bodyPr>
          <a:lstStyle/>
          <a:p>
            <a:pPr marL="0" indent="0" algn="just">
              <a:buNone/>
            </a:pPr>
            <a:r>
              <a:rPr lang="ru-RU" dirty="0"/>
              <a:t>   </a:t>
            </a:r>
            <a:r>
              <a:rPr lang="uk-UA" sz="3600" u="sng" dirty="0"/>
              <a:t>Батьки не справляються з виконанням своїх обов’язків.</a:t>
            </a:r>
          </a:p>
          <a:p>
            <a:pPr marL="0" indent="0" algn="just">
              <a:buNone/>
            </a:pPr>
            <a:r>
              <a:rPr lang="uk-UA" sz="3600" dirty="0"/>
              <a:t> Можливе залучення інших  спеціалістів (соціальний працівник/патронатна медсестра/психолог та інші), які щоденно чи у визначені дні перебувають у сім’ї, здійснюють догляд за дитиною, коригують стосунки між дитиною і батьками, наставляють та навчають батьків. Обов’язкове обговорення ведення випадку з прямим керівництвом. Очікується, що в таких ситуаціях відбувається досить швидке поліпшення. Якщо ні, тоді розглядається можливість більш серйозного втручання. </a:t>
            </a:r>
          </a:p>
        </p:txBody>
      </p:sp>
    </p:spTree>
    <p:extLst>
      <p:ext uri="{BB962C8B-B14F-4D97-AF65-F5344CB8AC3E}">
        <p14:creationId xmlns:p14="http://schemas.microsoft.com/office/powerpoint/2010/main" val="29968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3E55A68-A4F1-4B09-83B8-90E6E5CC2723}"/>
              </a:ext>
            </a:extLst>
          </p:cNvPr>
          <p:cNvSpPr>
            <a:spLocks noGrp="1"/>
          </p:cNvSpPr>
          <p:nvPr>
            <p:ph idx="1"/>
          </p:nvPr>
        </p:nvSpPr>
        <p:spPr>
          <a:xfrm>
            <a:off x="838200" y="905522"/>
            <a:ext cx="10515600" cy="5271441"/>
          </a:xfrm>
        </p:spPr>
        <p:txBody>
          <a:bodyPr/>
          <a:lstStyle/>
          <a:p>
            <a:pPr marL="0" indent="0">
              <a:buNone/>
            </a:pPr>
            <a:r>
              <a:rPr lang="uk-UA" sz="4400" u="sng" dirty="0"/>
              <a:t>Батьки зловживають своїми обов’язками і/або жорстоко поводяться з дитиною. </a:t>
            </a:r>
          </a:p>
          <a:p>
            <a:pPr marL="0" indent="0">
              <a:buNone/>
            </a:pPr>
            <a:endParaRPr lang="uk-UA" sz="4400" dirty="0"/>
          </a:p>
          <a:p>
            <a:pPr marL="0" indent="0">
              <a:buNone/>
            </a:pPr>
            <a:r>
              <a:rPr lang="uk-UA" sz="4400" dirty="0"/>
              <a:t>Майже завжди призводить до тимчасового вилучення дитини із сім’ї, яке пізніше може перерости у постійне. </a:t>
            </a:r>
          </a:p>
          <a:p>
            <a:endParaRPr lang="ru-RU" dirty="0"/>
          </a:p>
        </p:txBody>
      </p:sp>
    </p:spTree>
    <p:extLst>
      <p:ext uri="{BB962C8B-B14F-4D97-AF65-F5344CB8AC3E}">
        <p14:creationId xmlns:p14="http://schemas.microsoft.com/office/powerpoint/2010/main" val="4095813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17D76-DEE3-4318-906D-33CDD753920E}"/>
              </a:ext>
            </a:extLst>
          </p:cNvPr>
          <p:cNvSpPr>
            <a:spLocks noGrp="1"/>
          </p:cNvSpPr>
          <p:nvPr>
            <p:ph type="title"/>
          </p:nvPr>
        </p:nvSpPr>
        <p:spPr/>
        <p:txBody>
          <a:bodyPr>
            <a:noAutofit/>
          </a:bodyPr>
          <a:lstStyle/>
          <a:p>
            <a:r>
              <a:rPr lang="uk-UA" sz="3600" b="1" dirty="0">
                <a:solidFill>
                  <a:schemeClr val="accent1">
                    <a:lumMod val="75000"/>
                  </a:schemeClr>
                </a:solidFill>
              </a:rPr>
              <a:t>Зважаючи на сучасні загрози і виклики, соціальні працівники/фахівці із соціальної роботи мають приділяти особливу увагу питанням:</a:t>
            </a:r>
          </a:p>
        </p:txBody>
      </p:sp>
      <p:sp>
        <p:nvSpPr>
          <p:cNvPr id="3" name="Объект 2">
            <a:extLst>
              <a:ext uri="{FF2B5EF4-FFF2-40B4-BE49-F238E27FC236}">
                <a16:creationId xmlns:a16="http://schemas.microsoft.com/office/drawing/2014/main" id="{A14DC0E7-93A3-4ECD-B2AB-581BA38C2752}"/>
              </a:ext>
            </a:extLst>
          </p:cNvPr>
          <p:cNvSpPr>
            <a:spLocks noGrp="1"/>
          </p:cNvSpPr>
          <p:nvPr>
            <p:ph idx="1"/>
          </p:nvPr>
        </p:nvSpPr>
        <p:spPr/>
        <p:txBody>
          <a:bodyPr>
            <a:normAutofit/>
          </a:bodyPr>
          <a:lstStyle/>
          <a:p>
            <a:pPr marL="0" indent="0" algn="just">
              <a:buNone/>
            </a:pPr>
            <a:r>
              <a:rPr lang="ru-RU" sz="3600" dirty="0"/>
              <a:t>• </a:t>
            </a:r>
            <a:r>
              <a:rPr lang="uk-UA" sz="3600" dirty="0"/>
              <a:t>соціальної адаптації та примирення внутрішньо переміщених сімей та дітей (за умов сучасної політичної та економічної ситуації в Україні з’явилася нова вразлива категорія, якій, на жаль, притаманні такі негативні явища, як бідність, розірваність соціальних </a:t>
            </a:r>
            <a:r>
              <a:rPr lang="uk-UA" sz="3600" dirty="0" err="1"/>
              <a:t>зв’язків</a:t>
            </a:r>
            <a:r>
              <a:rPr lang="uk-UA" sz="3600" dirty="0"/>
              <a:t>, відсутність житла, роботи, психологічні травми; нині близько 27 000 осіб – це діти в сім’ях внутрішньо переміщених);</a:t>
            </a:r>
          </a:p>
        </p:txBody>
      </p:sp>
    </p:spTree>
    <p:extLst>
      <p:ext uri="{BB962C8B-B14F-4D97-AF65-F5344CB8AC3E}">
        <p14:creationId xmlns:p14="http://schemas.microsoft.com/office/powerpoint/2010/main" val="2201808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4B4C70D-BBA1-4950-BBA6-E75F6FC7D6DF}"/>
              </a:ext>
            </a:extLst>
          </p:cNvPr>
          <p:cNvSpPr>
            <a:spLocks noGrp="1"/>
          </p:cNvSpPr>
          <p:nvPr>
            <p:ph idx="1"/>
          </p:nvPr>
        </p:nvSpPr>
        <p:spPr>
          <a:xfrm>
            <a:off x="838200" y="861134"/>
            <a:ext cx="10515600" cy="5315829"/>
          </a:xfrm>
        </p:spPr>
        <p:txBody>
          <a:bodyPr/>
          <a:lstStyle/>
          <a:p>
            <a:pPr marL="0" indent="0">
              <a:buNone/>
            </a:pPr>
            <a:r>
              <a:rPr lang="uk-UA" sz="4400" u="sng" dirty="0"/>
              <a:t>Батьки повністю нехтують своїми обов’язками. </a:t>
            </a:r>
          </a:p>
          <a:p>
            <a:pPr marL="0" indent="0">
              <a:buNone/>
            </a:pPr>
            <a:endParaRPr lang="uk-UA" sz="4400" u="sng" dirty="0"/>
          </a:p>
          <a:p>
            <a:pPr marL="0" indent="0">
              <a:buNone/>
            </a:pPr>
            <a:r>
              <a:rPr lang="uk-UA" sz="4400" dirty="0"/>
              <a:t>Необхідна альтернативна опіка.</a:t>
            </a:r>
          </a:p>
          <a:p>
            <a:endParaRPr lang="ru-RU" dirty="0"/>
          </a:p>
          <a:p>
            <a:pPr marL="0" indent="0">
              <a:buNone/>
            </a:pPr>
            <a:endParaRPr lang="ru-RU" dirty="0"/>
          </a:p>
        </p:txBody>
      </p:sp>
    </p:spTree>
    <p:extLst>
      <p:ext uri="{BB962C8B-B14F-4D97-AF65-F5344CB8AC3E}">
        <p14:creationId xmlns:p14="http://schemas.microsoft.com/office/powerpoint/2010/main" val="534648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D6F310A-DEC3-460C-BC73-48E45A8F9AA1}"/>
              </a:ext>
            </a:extLst>
          </p:cNvPr>
          <p:cNvSpPr>
            <a:spLocks noGrp="1"/>
          </p:cNvSpPr>
          <p:nvPr>
            <p:ph idx="1"/>
          </p:nvPr>
        </p:nvSpPr>
        <p:spPr>
          <a:xfrm>
            <a:off x="142043" y="426128"/>
            <a:ext cx="11816178" cy="5948039"/>
          </a:xfrm>
        </p:spPr>
        <p:txBody>
          <a:bodyPr>
            <a:normAutofit fontScale="77500" lnSpcReduction="20000"/>
          </a:bodyPr>
          <a:lstStyle/>
          <a:p>
            <a:pPr marL="0" indent="0">
              <a:buNone/>
            </a:pPr>
            <a:r>
              <a:rPr lang="uk-UA" b="1" dirty="0">
                <a:solidFill>
                  <a:schemeClr val="accent1">
                    <a:lumMod val="75000"/>
                  </a:schemeClr>
                </a:solidFill>
              </a:rPr>
              <a:t>10 критеріїв компетентності працівника соціальної сфери, який повинен вміти виконувати таке:</a:t>
            </a:r>
          </a:p>
          <a:p>
            <a:pPr marL="0" indent="0">
              <a:buNone/>
            </a:pPr>
            <a:r>
              <a:rPr lang="uk-UA" dirty="0"/>
              <a:t>1) ідентифікувати й оцінити ситуацію в тих випадках, коли потрібно почати (або припинити), посилити, відновити, захистити відносини між людьми і соціальними інститутами;</a:t>
            </a:r>
          </a:p>
          <a:p>
            <a:pPr marL="0" indent="0">
              <a:buNone/>
            </a:pPr>
            <a:r>
              <a:rPr lang="uk-UA" dirty="0"/>
              <a:t>2) розробити план, заснований на оцінці проблеми, вивченні досягнення цілей і адекватних заходах, а також забезпечити його виконання з метою поліпшення добробуту людини;</a:t>
            </a:r>
          </a:p>
          <a:p>
            <a:pPr marL="0" indent="0">
              <a:buNone/>
            </a:pPr>
            <a:r>
              <a:rPr lang="uk-UA" dirty="0"/>
              <a:t>3) розвивати здібності особи у вирішенні проблем, подоланні стресів;</a:t>
            </a:r>
          </a:p>
          <a:p>
            <a:pPr marL="0" indent="0">
              <a:buNone/>
            </a:pPr>
            <a:r>
              <a:rPr lang="uk-UA" dirty="0"/>
              <a:t>4) зв’язати людей із системами, які забезпечують їх ресурсами, послугами і можливостями;</a:t>
            </a:r>
          </a:p>
          <a:p>
            <a:pPr marL="0" indent="0">
              <a:buNone/>
            </a:pPr>
            <a:r>
              <a:rPr lang="uk-UA" dirty="0"/>
              <a:t>5) ефективно захищати найбільш дискримінованих та вразливих членів громад;</a:t>
            </a:r>
          </a:p>
          <a:p>
            <a:pPr marL="0" indent="0">
              <a:buNone/>
            </a:pPr>
            <a:r>
              <a:rPr lang="uk-UA" dirty="0"/>
              <a:t>6) сприяти ефективності і гуманності дій систем, які забезпечують людей послугами, ресурсами і можливостями;</a:t>
            </a:r>
          </a:p>
          <a:p>
            <a:pPr marL="0" indent="0">
              <a:buNone/>
            </a:pPr>
            <a:r>
              <a:rPr lang="uk-UA" dirty="0"/>
              <a:t>7) брати активну участь у створенні нових, модифікованих або удосконалених систем послуг, ресурсів і можливостей, які є більш обґрунтованими і чутливими до запитів споживачів послуг, а також у ліквідуванні тих систем, які не є доцільними, ефективними;</a:t>
            </a:r>
          </a:p>
          <a:p>
            <a:pPr marL="0" indent="0">
              <a:buNone/>
            </a:pPr>
            <a:r>
              <a:rPr lang="uk-UA" dirty="0"/>
              <a:t>8) оцінити ефективність виконаної роботи;</a:t>
            </a:r>
          </a:p>
          <a:p>
            <a:pPr marL="0" indent="0">
              <a:buNone/>
            </a:pPr>
            <a:r>
              <a:rPr lang="uk-UA" dirty="0"/>
              <a:t>9) постійно удосконалюватися в професії, розширюючи базу професійних знань і дотримуючись стандартів та етичних норм професії;</a:t>
            </a:r>
          </a:p>
          <a:p>
            <a:pPr marL="0" indent="0">
              <a:buNone/>
            </a:pPr>
            <a:r>
              <a:rPr lang="uk-UA" dirty="0"/>
              <a:t>10)сприяти вдосконаленню служби/організації, яку він представляє.</a:t>
            </a:r>
          </a:p>
          <a:p>
            <a:endParaRPr lang="ru-RU" dirty="0"/>
          </a:p>
        </p:txBody>
      </p:sp>
    </p:spTree>
    <p:extLst>
      <p:ext uri="{BB962C8B-B14F-4D97-AF65-F5344CB8AC3E}">
        <p14:creationId xmlns:p14="http://schemas.microsoft.com/office/powerpoint/2010/main" val="2448350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F641BC-AAF4-491A-A4CB-FB030E6F07D3}"/>
              </a:ext>
            </a:extLst>
          </p:cNvPr>
          <p:cNvSpPr>
            <a:spLocks noGrp="1"/>
          </p:cNvSpPr>
          <p:nvPr>
            <p:ph type="title"/>
          </p:nvPr>
        </p:nvSpPr>
        <p:spPr/>
        <p:txBody>
          <a:bodyPr>
            <a:noAutofit/>
          </a:bodyPr>
          <a:lstStyle/>
          <a:p>
            <a:r>
              <a:rPr lang="uk-UA" sz="3600" b="1" dirty="0">
                <a:solidFill>
                  <a:schemeClr val="accent1">
                    <a:lumMod val="75000"/>
                  </a:schemeClr>
                </a:solidFill>
              </a:rPr>
              <a:t>Зважаючи на сучасні загрози і виклики, соціальні працівники/фахівці із соціальної роботи мають приділяти особливу увагу питанням:</a:t>
            </a:r>
          </a:p>
        </p:txBody>
      </p:sp>
      <p:sp>
        <p:nvSpPr>
          <p:cNvPr id="3" name="Объект 2">
            <a:extLst>
              <a:ext uri="{FF2B5EF4-FFF2-40B4-BE49-F238E27FC236}">
                <a16:creationId xmlns:a16="http://schemas.microsoft.com/office/drawing/2014/main" id="{7D0D102A-3454-4453-A731-E7DC7DF32019}"/>
              </a:ext>
            </a:extLst>
          </p:cNvPr>
          <p:cNvSpPr>
            <a:spLocks noGrp="1"/>
          </p:cNvSpPr>
          <p:nvPr>
            <p:ph idx="1"/>
          </p:nvPr>
        </p:nvSpPr>
        <p:spPr>
          <a:xfrm>
            <a:off x="284085" y="1825625"/>
            <a:ext cx="11709647" cy="4667250"/>
          </a:xfrm>
        </p:spPr>
        <p:txBody>
          <a:bodyPr>
            <a:noAutofit/>
          </a:bodyPr>
          <a:lstStyle/>
          <a:p>
            <a:pPr algn="just"/>
            <a:r>
              <a:rPr lang="uk-UA" sz="3600" dirty="0"/>
              <a:t>соціальної допомоги особам, які пережили травму чи втрату, зокрема внаслідок стихійного лиха або війни (нині у державі загострюється збройний конфлікт, що призводить до збільшення кількості осіб, які зазнають травм чи втрат. Внаслідок травматичного досвіду людина переживає стани, які спричиняють нестабільність і </a:t>
            </a:r>
            <a:r>
              <a:rPr lang="uk-UA" sz="3600" dirty="0" err="1"/>
              <a:t>неконтрольованість</a:t>
            </a:r>
            <a:r>
              <a:rPr lang="uk-UA" sz="3600" dirty="0"/>
              <a:t> життєвих ситуацій, тощо. Особливої підтримки потребують учасники АТО, їх родини, а також сім’ї, рідні яких зазнали поранення, стали інвалідами);</a:t>
            </a:r>
          </a:p>
        </p:txBody>
      </p:sp>
    </p:spTree>
    <p:extLst>
      <p:ext uri="{BB962C8B-B14F-4D97-AF65-F5344CB8AC3E}">
        <p14:creationId xmlns:p14="http://schemas.microsoft.com/office/powerpoint/2010/main" val="3197441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B2195D-6619-468B-8A53-0E31E6ED2B26}"/>
              </a:ext>
            </a:extLst>
          </p:cNvPr>
          <p:cNvSpPr>
            <a:spLocks noGrp="1"/>
          </p:cNvSpPr>
          <p:nvPr>
            <p:ph type="title"/>
          </p:nvPr>
        </p:nvSpPr>
        <p:spPr/>
        <p:txBody>
          <a:bodyPr>
            <a:noAutofit/>
          </a:bodyPr>
          <a:lstStyle/>
          <a:p>
            <a:r>
              <a:rPr lang="uk-UA" sz="3600" b="1" dirty="0">
                <a:solidFill>
                  <a:schemeClr val="accent1">
                    <a:lumMod val="75000"/>
                  </a:schemeClr>
                </a:solidFill>
              </a:rPr>
              <a:t>Зважаючи на сучасні загрози і виклики, соціальні працівники/фахівці із соціальної роботи мають приділяти особливу увагу питанням:</a:t>
            </a:r>
          </a:p>
        </p:txBody>
      </p:sp>
      <p:sp>
        <p:nvSpPr>
          <p:cNvPr id="3" name="Объект 2">
            <a:extLst>
              <a:ext uri="{FF2B5EF4-FFF2-40B4-BE49-F238E27FC236}">
                <a16:creationId xmlns:a16="http://schemas.microsoft.com/office/drawing/2014/main" id="{B763FA13-4F6F-4158-992E-840AD6FB4360}"/>
              </a:ext>
            </a:extLst>
          </p:cNvPr>
          <p:cNvSpPr>
            <a:spLocks noGrp="1"/>
          </p:cNvSpPr>
          <p:nvPr>
            <p:ph idx="1"/>
          </p:nvPr>
        </p:nvSpPr>
        <p:spPr/>
        <p:txBody>
          <a:bodyPr>
            <a:normAutofit fontScale="92500" lnSpcReduction="20000"/>
          </a:bodyPr>
          <a:lstStyle/>
          <a:p>
            <a:pPr algn="just"/>
            <a:r>
              <a:rPr lang="uk-UA" sz="3600" dirty="0"/>
              <a:t>запобігання насильству та жорстокому поводженню з дітьми (особливість української ситуації полягає в тому, що донедавна проблема насильства щодо дітей була прихованою. Діти можуть стати жертвами насильства вдома, у школі, на вулиці. Нині визнано, що будь-який вид жорстокого поводження/насильства шкодить здоров’ю дитини чи становить небезпеку для її розвитку та життя. Водночас саме сімейне насильство є найбільш значущим негативним фактором, оскільки впливає на зростання соціального сирітства, бездоглядності, безпритульності та злочинності серед неповнолітніх)</a:t>
            </a:r>
          </a:p>
          <a:p>
            <a:endParaRPr lang="ru-RU" dirty="0"/>
          </a:p>
          <a:p>
            <a:endParaRPr lang="ru-RU" dirty="0"/>
          </a:p>
        </p:txBody>
      </p:sp>
    </p:spTree>
    <p:extLst>
      <p:ext uri="{BB962C8B-B14F-4D97-AF65-F5344CB8AC3E}">
        <p14:creationId xmlns:p14="http://schemas.microsoft.com/office/powerpoint/2010/main" val="1912139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75E516-AFF8-4532-AE3E-22B8054D10C6}"/>
              </a:ext>
            </a:extLst>
          </p:cNvPr>
          <p:cNvSpPr>
            <a:spLocks noGrp="1"/>
          </p:cNvSpPr>
          <p:nvPr>
            <p:ph type="title"/>
          </p:nvPr>
        </p:nvSpPr>
        <p:spPr>
          <a:xfrm>
            <a:off x="133165" y="365125"/>
            <a:ext cx="11878322" cy="1325563"/>
          </a:xfrm>
        </p:spPr>
        <p:txBody>
          <a:bodyPr>
            <a:noAutofit/>
          </a:bodyPr>
          <a:lstStyle/>
          <a:p>
            <a:r>
              <a:rPr lang="uk-UA" sz="3200" b="1" dirty="0">
                <a:solidFill>
                  <a:schemeClr val="accent1">
                    <a:lumMod val="75000"/>
                  </a:schemeClr>
                </a:solidFill>
              </a:rPr>
              <a:t>Варто взяти до уваги три групи факторів, наявність яких за несвоєчасного втручання призводять до виникнення складних життєвих обставин, які сім’я не в змозі самостійно подолати:</a:t>
            </a:r>
          </a:p>
        </p:txBody>
      </p:sp>
      <p:sp>
        <p:nvSpPr>
          <p:cNvPr id="3" name="Объект 2">
            <a:extLst>
              <a:ext uri="{FF2B5EF4-FFF2-40B4-BE49-F238E27FC236}">
                <a16:creationId xmlns:a16="http://schemas.microsoft.com/office/drawing/2014/main" id="{B043246F-A61E-4117-BB96-D22CF316BBF3}"/>
              </a:ext>
            </a:extLst>
          </p:cNvPr>
          <p:cNvSpPr>
            <a:spLocks noGrp="1"/>
          </p:cNvSpPr>
          <p:nvPr>
            <p:ph idx="1"/>
          </p:nvPr>
        </p:nvSpPr>
        <p:spPr/>
        <p:txBody>
          <a:bodyPr>
            <a:normAutofit/>
          </a:bodyPr>
          <a:lstStyle/>
          <a:p>
            <a:pPr marL="0" indent="0" algn="just">
              <a:buNone/>
            </a:pPr>
            <a:r>
              <a:rPr lang="uk-UA" sz="3600" dirty="0"/>
              <a:t>1. Кризові явища в соціально-економічній сфері (падіння життєвого рівня, зростання бідності сімей і погіршення умов утримання дітей; скорочення соціальної інфраструктури дитинства і різке зниження рівня соціальних гарантій для дітей та сімей; невирішені житлові проблеми; вплив асоціальних груп у мікросередовищі життєдіяльності сім’ї/дитини).</a:t>
            </a:r>
          </a:p>
        </p:txBody>
      </p:sp>
    </p:spTree>
    <p:extLst>
      <p:ext uri="{BB962C8B-B14F-4D97-AF65-F5344CB8AC3E}">
        <p14:creationId xmlns:p14="http://schemas.microsoft.com/office/powerpoint/2010/main" val="2082010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865DF6-867F-4D21-A14C-D16F0FF965A3}"/>
              </a:ext>
            </a:extLst>
          </p:cNvPr>
          <p:cNvSpPr>
            <a:spLocks noGrp="1"/>
          </p:cNvSpPr>
          <p:nvPr>
            <p:ph type="title"/>
          </p:nvPr>
        </p:nvSpPr>
        <p:spPr>
          <a:xfrm>
            <a:off x="177553" y="374003"/>
            <a:ext cx="11789546" cy="1325563"/>
          </a:xfrm>
        </p:spPr>
        <p:txBody>
          <a:bodyPr>
            <a:normAutofit fontScale="90000"/>
          </a:bodyPr>
          <a:lstStyle/>
          <a:p>
            <a:r>
              <a:rPr lang="uk-UA" sz="3600" b="1" dirty="0">
                <a:solidFill>
                  <a:schemeClr val="accent1">
                    <a:lumMod val="75000"/>
                  </a:schemeClr>
                </a:solidFill>
              </a:rPr>
              <a:t>Варто взяти до уваги три групи факторів, наявність яких за несвоєчасного втручання призводять до виникнення складних життєвих обставин, які сім’я не в змозі самостійно подолати:</a:t>
            </a:r>
          </a:p>
        </p:txBody>
      </p:sp>
      <p:sp>
        <p:nvSpPr>
          <p:cNvPr id="3" name="Объект 2">
            <a:extLst>
              <a:ext uri="{FF2B5EF4-FFF2-40B4-BE49-F238E27FC236}">
                <a16:creationId xmlns:a16="http://schemas.microsoft.com/office/drawing/2014/main" id="{EE92945C-2EB9-446D-8722-D9B12F3B072F}"/>
              </a:ext>
            </a:extLst>
          </p:cNvPr>
          <p:cNvSpPr>
            <a:spLocks noGrp="1"/>
          </p:cNvSpPr>
          <p:nvPr>
            <p:ph idx="1"/>
          </p:nvPr>
        </p:nvSpPr>
        <p:spPr/>
        <p:txBody>
          <a:bodyPr>
            <a:normAutofit/>
          </a:bodyPr>
          <a:lstStyle/>
          <a:p>
            <a:pPr marL="0" indent="0">
              <a:buNone/>
            </a:pPr>
            <a:r>
              <a:rPr lang="uk-UA" sz="4000" dirty="0"/>
              <a:t>2. Психолого-педагогічні фактори (проблеми, пов’язані з внутрішньо сімейними стосунками і вихованням дітей у сім’ї: самоусунення батьків від виховання, нехтування потребами дітей, відчуження поколінь тощо).</a:t>
            </a:r>
          </a:p>
        </p:txBody>
      </p:sp>
    </p:spTree>
    <p:extLst>
      <p:ext uri="{BB962C8B-B14F-4D97-AF65-F5344CB8AC3E}">
        <p14:creationId xmlns:p14="http://schemas.microsoft.com/office/powerpoint/2010/main" val="1114923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B32D9A-2997-4182-9917-C65E504AB0D9}"/>
              </a:ext>
            </a:extLst>
          </p:cNvPr>
          <p:cNvSpPr>
            <a:spLocks noGrp="1"/>
          </p:cNvSpPr>
          <p:nvPr>
            <p:ph type="title"/>
          </p:nvPr>
        </p:nvSpPr>
        <p:spPr>
          <a:xfrm>
            <a:off x="230819" y="365125"/>
            <a:ext cx="11647503" cy="1325563"/>
          </a:xfrm>
        </p:spPr>
        <p:txBody>
          <a:bodyPr>
            <a:noAutofit/>
          </a:bodyPr>
          <a:lstStyle/>
          <a:p>
            <a:r>
              <a:rPr lang="uk-UA" sz="3200" b="1" dirty="0">
                <a:solidFill>
                  <a:schemeClr val="accent1">
                    <a:lumMod val="75000"/>
                  </a:schemeClr>
                </a:solidFill>
              </a:rPr>
              <a:t>Варто взяти до уваги три групи факторів, наявність яких за несвоєчасного втручання призводять до виникнення складних життєвих обставин, які сім’я не в змозі самостійно подолати:</a:t>
            </a:r>
          </a:p>
        </p:txBody>
      </p:sp>
      <p:sp>
        <p:nvSpPr>
          <p:cNvPr id="3" name="Объект 2">
            <a:extLst>
              <a:ext uri="{FF2B5EF4-FFF2-40B4-BE49-F238E27FC236}">
                <a16:creationId xmlns:a16="http://schemas.microsoft.com/office/drawing/2014/main" id="{8F936DF7-5335-4DDF-B9D3-7B6BE931C438}"/>
              </a:ext>
            </a:extLst>
          </p:cNvPr>
          <p:cNvSpPr>
            <a:spLocks noGrp="1"/>
          </p:cNvSpPr>
          <p:nvPr>
            <p:ph idx="1"/>
          </p:nvPr>
        </p:nvSpPr>
        <p:spPr/>
        <p:txBody>
          <a:bodyPr>
            <a:normAutofit/>
          </a:bodyPr>
          <a:lstStyle/>
          <a:p>
            <a:pPr marL="0" indent="0" algn="just">
              <a:buNone/>
            </a:pPr>
            <a:r>
              <a:rPr lang="uk-UA" sz="4000" dirty="0"/>
              <a:t>3. Фактори біологічного характеру (фізичні або психічні хвороби батьків, різні форми залежності у батьків, погана спадковість у дітей, наявність у сім’ї дітей з інвалідністю тощо).</a:t>
            </a:r>
          </a:p>
        </p:txBody>
      </p:sp>
    </p:spTree>
    <p:extLst>
      <p:ext uri="{BB962C8B-B14F-4D97-AF65-F5344CB8AC3E}">
        <p14:creationId xmlns:p14="http://schemas.microsoft.com/office/powerpoint/2010/main" val="567790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a:extLst>
              <a:ext uri="{FF2B5EF4-FFF2-40B4-BE49-F238E27FC236}">
                <a16:creationId xmlns:a16="http://schemas.microsoft.com/office/drawing/2014/main" id="{386E772D-8D9C-418F-BD31-0D983C87F2FD}"/>
              </a:ext>
            </a:extLst>
          </p:cNvPr>
          <p:cNvPicPr>
            <a:picLocks noGrp="1" noChangeAspect="1"/>
          </p:cNvPicPr>
          <p:nvPr>
            <p:ph idx="1"/>
          </p:nvPr>
        </p:nvPicPr>
        <p:blipFill>
          <a:blip r:embed="rId2"/>
          <a:stretch>
            <a:fillRect/>
          </a:stretch>
        </p:blipFill>
        <p:spPr>
          <a:xfrm>
            <a:off x="149158" y="292963"/>
            <a:ext cx="11893684" cy="6400799"/>
          </a:xfrm>
          <a:prstGeom prst="rect">
            <a:avLst/>
          </a:prstGeom>
        </p:spPr>
      </p:pic>
    </p:spTree>
    <p:extLst>
      <p:ext uri="{BB962C8B-B14F-4D97-AF65-F5344CB8AC3E}">
        <p14:creationId xmlns:p14="http://schemas.microsoft.com/office/powerpoint/2010/main" val="2994841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F2929A7-29C2-4E78-A6DC-9226252D1C71}"/>
              </a:ext>
            </a:extLst>
          </p:cNvPr>
          <p:cNvSpPr>
            <a:spLocks noGrp="1"/>
          </p:cNvSpPr>
          <p:nvPr>
            <p:ph idx="1"/>
          </p:nvPr>
        </p:nvSpPr>
        <p:spPr>
          <a:xfrm>
            <a:off x="838200" y="630315"/>
            <a:ext cx="10515600" cy="5546648"/>
          </a:xfrm>
        </p:spPr>
        <p:txBody>
          <a:bodyPr/>
          <a:lstStyle/>
          <a:p>
            <a:pPr marL="0" indent="0">
              <a:buNone/>
            </a:pPr>
            <a:endParaRPr lang="ru-RU" dirty="0"/>
          </a:p>
          <a:p>
            <a:pPr marL="0" indent="0" algn="just">
              <a:buNone/>
            </a:pPr>
            <a:r>
              <a:rPr lang="uk-UA" sz="4000" dirty="0"/>
              <a:t>   Із сім'ями педагогічно пасивними працюють переважно індивідуально, домагаючись розуміння батьками хибності своєї поведінки, пробудження почуття відповідальності за виховання дітей, усвідомлення потреби перебудувати систему стосунків у сім'ї, своєї вини, помилок, бажання докорінно змінити сімейний уклад.</a:t>
            </a:r>
          </a:p>
        </p:txBody>
      </p:sp>
    </p:spTree>
    <p:extLst>
      <p:ext uri="{BB962C8B-B14F-4D97-AF65-F5344CB8AC3E}">
        <p14:creationId xmlns:p14="http://schemas.microsoft.com/office/powerpoint/2010/main" val="379880253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1343</Words>
  <Application>Microsoft Office PowerPoint</Application>
  <PresentationFormat>Широкоэкранный</PresentationFormat>
  <Paragraphs>52</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Arial</vt:lpstr>
      <vt:lpstr>Calibri</vt:lpstr>
      <vt:lpstr>Calibri Light</vt:lpstr>
      <vt:lpstr>Тема Office</vt:lpstr>
      <vt:lpstr>Основи соціальної роботи з батьками  (соціально вразливі сім’ї)</vt:lpstr>
      <vt:lpstr>Зважаючи на сучасні загрози і виклики, соціальні працівники/фахівці із соціальної роботи мають приділяти особливу увагу питанням:</vt:lpstr>
      <vt:lpstr>Зважаючи на сучасні загрози і виклики, соціальні працівники/фахівці із соціальної роботи мають приділяти особливу увагу питанням:</vt:lpstr>
      <vt:lpstr>Зважаючи на сучасні загрози і виклики, соціальні працівники/фахівці із соціальної роботи мають приділяти особливу увагу питанням:</vt:lpstr>
      <vt:lpstr>Варто взяти до уваги три групи факторів, наявність яких за несвоєчасного втручання призводять до виникнення складних життєвих обставин, які сім’я не в змозі самостійно подолати:</vt:lpstr>
      <vt:lpstr>Варто взяти до уваги три групи факторів, наявність яких за несвоєчасного втручання призводять до виникнення складних життєвих обставин, які сім’я не в змозі самостійно подолати:</vt:lpstr>
      <vt:lpstr>Варто взяти до уваги три групи факторів, наявність яких за несвоєчасного втручання призводять до виникнення складних життєвих обставин, які сім’я не в змозі самостійно подолати: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соціальної роботи з батьками  (соціально вразливі сім’ї)</dc:title>
  <dc:creator>user2</dc:creator>
  <cp:lastModifiedBy>user2</cp:lastModifiedBy>
  <cp:revision>19</cp:revision>
  <dcterms:created xsi:type="dcterms:W3CDTF">2024-10-03T06:32:47Z</dcterms:created>
  <dcterms:modified xsi:type="dcterms:W3CDTF">2024-10-03T08:05:48Z</dcterms:modified>
</cp:coreProperties>
</file>